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302" r:id="rId7"/>
    <p:sldId id="300" r:id="rId8"/>
    <p:sldId id="301" r:id="rId9"/>
    <p:sldId id="270" r:id="rId10"/>
    <p:sldId id="263" r:id="rId11"/>
    <p:sldId id="303" r:id="rId12"/>
    <p:sldId id="304" r:id="rId13"/>
    <p:sldId id="305" r:id="rId14"/>
    <p:sldId id="306" r:id="rId15"/>
    <p:sldId id="266" r:id="rId16"/>
    <p:sldId id="267" r:id="rId17"/>
    <p:sldId id="268" r:id="rId18"/>
    <p:sldId id="307" r:id="rId19"/>
    <p:sldId id="308" r:id="rId20"/>
    <p:sldId id="309" r:id="rId21"/>
    <p:sldId id="264" r:id="rId22"/>
    <p:sldId id="299" r:id="rId23"/>
    <p:sldId id="310" r:id="rId24"/>
    <p:sldId id="271" r:id="rId25"/>
    <p:sldId id="273" r:id="rId26"/>
    <p:sldId id="274" r:id="rId27"/>
    <p:sldId id="275" r:id="rId28"/>
    <p:sldId id="272" r:id="rId29"/>
    <p:sldId id="287" r:id="rId30"/>
    <p:sldId id="295" r:id="rId31"/>
    <p:sldId id="290" r:id="rId32"/>
    <p:sldId id="291" r:id="rId33"/>
    <p:sldId id="292" r:id="rId34"/>
    <p:sldId id="293" r:id="rId35"/>
    <p:sldId id="294" r:id="rId36"/>
    <p:sldId id="296" r:id="rId37"/>
    <p:sldId id="297" r:id="rId38"/>
    <p:sldId id="298" r:id="rId39"/>
    <p:sldId id="276" r:id="rId40"/>
    <p:sldId id="281" r:id="rId41"/>
    <p:sldId id="282" r:id="rId42"/>
    <p:sldId id="285" r:id="rId43"/>
    <p:sldId id="283" r:id="rId44"/>
    <p:sldId id="284" r:id="rId45"/>
    <p:sldId id="286" r:id="rId46"/>
    <p:sldId id="277" r:id="rId47"/>
    <p:sldId id="278" r:id="rId48"/>
    <p:sldId id="279"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202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10/17/2019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10/17/2019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10/17/2019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10/17/2019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3"/>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6"/>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29" name="Straight Connector 7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0" name="Rectangle 7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a.artstation.com/p/assets/images/images/005/394/244/large/romain-durand-water2.jpg?1490718196">
            <a:extLst>
              <a:ext uri="{FF2B5EF4-FFF2-40B4-BE49-F238E27FC236}">
                <a16:creationId xmlns:a16="http://schemas.microsoft.com/office/drawing/2014/main" id="{87AC2650-84E6-4AAA-AB97-E2D4510454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556" t="2964" r="1" b="3266"/>
          <a:stretch/>
        </p:blipFill>
        <p:spPr bwMode="auto">
          <a:xfrm>
            <a:off x="20" y="0"/>
            <a:ext cx="12191980" cy="685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2B70EB-8229-49BE-AE34-10A26CB25872}"/>
              </a:ext>
            </a:extLst>
          </p:cNvPr>
          <p:cNvSpPr>
            <a:spLocks noGrp="1"/>
          </p:cNvSpPr>
          <p:nvPr>
            <p:ph type="title"/>
          </p:nvPr>
        </p:nvSpPr>
        <p:spPr>
          <a:xfrm>
            <a:off x="2641592" y="2668562"/>
            <a:ext cx="6815669" cy="1539538"/>
          </a:xfrm>
        </p:spPr>
        <p:txBody>
          <a:bodyPr vert="horz" lIns="91440" tIns="45720" rIns="91440" bIns="45720" rtlCol="0" anchor="b">
            <a:normAutofit fontScale="90000"/>
          </a:bodyPr>
          <a:lstStyle/>
          <a:p>
            <a:r>
              <a:rPr lang="en-US" sz="8000" dirty="0">
                <a:solidFill>
                  <a:srgbClr val="FFFFFF"/>
                </a:solidFill>
              </a:rPr>
              <a:t>Art style</a:t>
            </a:r>
            <a:br>
              <a:rPr lang="en-US" sz="5400" dirty="0">
                <a:solidFill>
                  <a:srgbClr val="FFFFFF"/>
                </a:solidFill>
              </a:rPr>
            </a:br>
            <a:r>
              <a:rPr lang="en-US" sz="3100" dirty="0">
                <a:solidFill>
                  <a:srgbClr val="FFFFFF"/>
                </a:solidFill>
              </a:rPr>
              <a:t>Stylized PBR</a:t>
            </a:r>
          </a:p>
        </p:txBody>
      </p:sp>
      <p:cxnSp>
        <p:nvCxnSpPr>
          <p:cNvPr id="1031" name="Straight Connector 8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6452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What defines our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a:bodyPr>
          <a:lstStyle/>
          <a:p>
            <a:r>
              <a:rPr lang="en-US" dirty="0"/>
              <a:t>Flat colors layered to create depth use of </a:t>
            </a:r>
            <a:r>
              <a:rPr lang="en-US" dirty="0" err="1"/>
              <a:t>pbr</a:t>
            </a:r>
            <a:r>
              <a:rPr lang="en-US" dirty="0"/>
              <a:t> to add detail</a:t>
            </a:r>
          </a:p>
          <a:p>
            <a:r>
              <a:rPr lang="en-US" dirty="0"/>
              <a:t>Minimal normal information </a:t>
            </a:r>
          </a:p>
          <a:p>
            <a:r>
              <a:rPr lang="en-US" dirty="0"/>
              <a:t>Chiseled edges </a:t>
            </a:r>
          </a:p>
          <a:p>
            <a:r>
              <a:rPr lang="en-US" dirty="0"/>
              <a:t>Bright colors</a:t>
            </a:r>
          </a:p>
          <a:p>
            <a:r>
              <a:rPr lang="en-US" dirty="0"/>
              <a:t>High saturation </a:t>
            </a:r>
          </a:p>
          <a:p>
            <a:r>
              <a:rPr lang="en-US" dirty="0"/>
              <a:t>Low poly model with minimal topology </a:t>
            </a:r>
          </a:p>
        </p:txBody>
      </p:sp>
    </p:spTree>
    <p:extLst>
      <p:ext uri="{BB962C8B-B14F-4D97-AF65-F5344CB8AC3E}">
        <p14:creationId xmlns:p14="http://schemas.microsoft.com/office/powerpoint/2010/main" val="350624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 justification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D59-46D0-46C5-A875-094A002E1E6A}"/>
              </a:ext>
            </a:extLst>
          </p:cNvPr>
          <p:cNvSpPr>
            <a:spLocks noGrp="1"/>
          </p:cNvSpPr>
          <p:nvPr>
            <p:ph type="title"/>
          </p:nvPr>
        </p:nvSpPr>
        <p:spPr/>
        <p:txBody>
          <a:bodyPr/>
          <a:lstStyle/>
          <a:p>
            <a:r>
              <a:rPr lang="en-US" dirty="0"/>
              <a:t>Concept art</a:t>
            </a:r>
          </a:p>
        </p:txBody>
      </p:sp>
      <p:sp>
        <p:nvSpPr>
          <p:cNvPr id="3" name="Content Placeholder 2">
            <a:extLst>
              <a:ext uri="{FF2B5EF4-FFF2-40B4-BE49-F238E27FC236}">
                <a16:creationId xmlns:a16="http://schemas.microsoft.com/office/drawing/2014/main" id="{EC9CBDF2-F75C-4E57-9220-E7ADF549EE1A}"/>
              </a:ext>
            </a:extLst>
          </p:cNvPr>
          <p:cNvSpPr>
            <a:spLocks noGrp="1"/>
          </p:cNvSpPr>
          <p:nvPr>
            <p:ph idx="1"/>
          </p:nvPr>
        </p:nvSpPr>
        <p:spPr/>
        <p:txBody>
          <a:bodyPr/>
          <a:lstStyle/>
          <a:p>
            <a:r>
              <a:rPr lang="en-US" dirty="0"/>
              <a:t>Each concept is created with the intent of building upon the other assets and using sections from each as a basis for building a better version. </a:t>
            </a:r>
          </a:p>
          <a:p>
            <a:endParaRPr lang="en-US" dirty="0"/>
          </a:p>
          <a:p>
            <a:r>
              <a:rPr lang="en-US" dirty="0"/>
              <a:t>Concepts will have annotations and detailing to describe what is being done and why it is being done in that way.  </a:t>
            </a:r>
          </a:p>
        </p:txBody>
      </p:sp>
    </p:spTree>
    <p:extLst>
      <p:ext uri="{BB962C8B-B14F-4D97-AF65-F5344CB8AC3E}">
        <p14:creationId xmlns:p14="http://schemas.microsoft.com/office/powerpoint/2010/main" val="28004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a:bodyPr>
          <a:lstStyle/>
          <a:p>
            <a:r>
              <a:rPr lang="en-US" dirty="0">
                <a:solidFill>
                  <a:schemeClr val="bg1"/>
                </a:solidFill>
              </a:rPr>
              <a:t>Path will be the centerpiece.</a:t>
            </a:r>
          </a:p>
          <a:p>
            <a:r>
              <a:rPr lang="en-US" dirty="0">
                <a:solidFill>
                  <a:schemeClr val="bg1"/>
                </a:solidFill>
              </a:rPr>
              <a:t>Build modular trees, rocks and shrubs to decrease the amount of negative space.</a:t>
            </a:r>
          </a:p>
          <a:p>
            <a:r>
              <a:rPr lang="en-US" dirty="0">
                <a:solidFill>
                  <a:schemeClr val="bg1"/>
                </a:solidFill>
              </a:rPr>
              <a:t>Make each chunk feel natural by having points connect seamlessly.</a:t>
            </a:r>
          </a:p>
          <a:p>
            <a:r>
              <a:rPr lang="en-US" dirty="0">
                <a:solidFill>
                  <a:schemeClr val="bg1"/>
                </a:solidFill>
              </a:rPr>
              <a:t>Have assets in the background that justify the obstacles </a:t>
            </a:r>
            <a:r>
              <a:rPr lang="en-US" dirty="0" err="1">
                <a:solidFill>
                  <a:schemeClr val="bg1"/>
                </a:solidFill>
              </a:rPr>
              <a:t>eg.</a:t>
            </a:r>
            <a:r>
              <a:rPr lang="en-US" dirty="0">
                <a:solidFill>
                  <a:schemeClr val="bg1"/>
                </a:solidFill>
              </a:rPr>
              <a:t> Tree stump</a:t>
            </a:r>
          </a:p>
          <a:p>
            <a:r>
              <a:rPr lang="en-US" dirty="0">
                <a:solidFill>
                  <a:schemeClr val="bg1"/>
                </a:solidFill>
              </a:rPr>
              <a:t>Use the color and brightness of the environment vs the path to draw focus.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3060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lnSpcReduction="10000"/>
          </a:bodyPr>
          <a:lstStyle/>
          <a:p>
            <a:r>
              <a:rPr lang="en-US" dirty="0">
                <a:solidFill>
                  <a:schemeClr val="bg1"/>
                </a:solidFill>
              </a:rPr>
              <a:t>Path will be the centerpiece.</a:t>
            </a:r>
          </a:p>
          <a:p>
            <a:r>
              <a:rPr lang="en-US" dirty="0">
                <a:solidFill>
                  <a:schemeClr val="bg1"/>
                </a:solidFill>
              </a:rPr>
              <a:t>Build modular assets to build unique structures and environments in each chunk.</a:t>
            </a:r>
          </a:p>
          <a:p>
            <a:r>
              <a:rPr lang="en-US" dirty="0">
                <a:solidFill>
                  <a:schemeClr val="bg1"/>
                </a:solidFill>
              </a:rPr>
              <a:t>Try to use negative space to draw focus to the areas where assets are populated.</a:t>
            </a:r>
          </a:p>
          <a:p>
            <a:r>
              <a:rPr lang="en-US" dirty="0">
                <a:solidFill>
                  <a:schemeClr val="bg1"/>
                </a:solidFill>
              </a:rPr>
              <a:t>It is a desert but we should not have large sections with nothing but sand as this will be boring, to fix this use small details like rocks to break the mundane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701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20" name="Picture 19">
            <a:extLst>
              <a:ext uri="{FF2B5EF4-FFF2-40B4-BE49-F238E27FC236}">
                <a16:creationId xmlns:a16="http://schemas.microsoft.com/office/drawing/2014/main" id="{DFB0FCC1-1827-42BF-B392-C3A065324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89" y="2607731"/>
            <a:ext cx="5900783" cy="3318936"/>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6" name="Picture 5">
            <a:extLst>
              <a:ext uri="{FF2B5EF4-FFF2-40B4-BE49-F238E27FC236}">
                <a16:creationId xmlns:a16="http://schemas.microsoft.com/office/drawing/2014/main" id="{18C27422-21DC-4481-AFC0-3049D296D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66" y="2556933"/>
            <a:ext cx="5992014" cy="3364810"/>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E4BB-84CB-43C7-8554-8BE0153634C8}"/>
              </a:ext>
            </a:extLst>
          </p:cNvPr>
          <p:cNvSpPr>
            <a:spLocks noGrp="1"/>
          </p:cNvSpPr>
          <p:nvPr>
            <p:ph type="title"/>
          </p:nvPr>
        </p:nvSpPr>
        <p:spPr/>
        <p:txBody>
          <a:bodyPr/>
          <a:lstStyle/>
          <a:p>
            <a:r>
              <a:rPr lang="en-US" dirty="0"/>
              <a:t>Color </a:t>
            </a:r>
            <a:r>
              <a:rPr lang="en-US" dirty="0" err="1"/>
              <a:t>palletes</a:t>
            </a:r>
            <a:r>
              <a:rPr lang="en-US" dirty="0"/>
              <a:t> </a:t>
            </a:r>
          </a:p>
        </p:txBody>
      </p:sp>
      <p:sp>
        <p:nvSpPr>
          <p:cNvPr id="3" name="Content Placeholder 2">
            <a:extLst>
              <a:ext uri="{FF2B5EF4-FFF2-40B4-BE49-F238E27FC236}">
                <a16:creationId xmlns:a16="http://schemas.microsoft.com/office/drawing/2014/main" id="{3E991439-AD4A-4C03-884A-04B07A77BBA2}"/>
              </a:ext>
            </a:extLst>
          </p:cNvPr>
          <p:cNvSpPr>
            <a:spLocks noGrp="1"/>
          </p:cNvSpPr>
          <p:nvPr>
            <p:ph idx="1"/>
          </p:nvPr>
        </p:nvSpPr>
        <p:spPr/>
        <p:txBody>
          <a:bodyPr/>
          <a:lstStyle/>
          <a:p>
            <a:r>
              <a:rPr lang="en-US" dirty="0"/>
              <a:t>The main focus with our colors will be to create a contrast that helps make each environment and detail interesting. Lighting will be attached to the environment and will have minor changes to further enhance the users experience. User interface will be designed with a focus on minimalism and nonintrusive colors. </a:t>
            </a:r>
          </a:p>
        </p:txBody>
      </p:sp>
    </p:spTree>
    <p:extLst>
      <p:ext uri="{BB962C8B-B14F-4D97-AF65-F5344CB8AC3E}">
        <p14:creationId xmlns:p14="http://schemas.microsoft.com/office/powerpoint/2010/main" val="236835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6AB1AC89-4DCD-4357-8F18-945B8246335F}"/>
              </a:ext>
            </a:extLst>
          </p:cNvPr>
          <p:cNvPicPr>
            <a:picLocks noChangeAspect="1"/>
          </p:cNvPicPr>
          <p:nvPr/>
        </p:nvPicPr>
        <p:blipFill>
          <a:blip r:embed="rId3"/>
          <a:stretch>
            <a:fillRect/>
          </a:stretch>
        </p:blipFill>
        <p:spPr>
          <a:xfrm>
            <a:off x="-657" y="-33440"/>
            <a:ext cx="12249575" cy="6891439"/>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2AFFD18E-3ADB-4D03-8CEE-24984AA8F188}"/>
              </a:ext>
            </a:extLst>
          </p:cNvPr>
          <p:cNvPicPr>
            <a:picLocks noChangeAspect="1"/>
          </p:cNvPicPr>
          <p:nvPr/>
        </p:nvPicPr>
        <p:blipFill rotWithShape="1">
          <a:blip r:embed="rId3"/>
          <a:srcRect l="875" t="978" r="1537" b="2630"/>
          <a:stretch/>
        </p:blipFill>
        <p:spPr>
          <a:xfrm>
            <a:off x="0" y="0"/>
            <a:ext cx="12255664" cy="685800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5">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Background </a:t>
            </a:r>
            <a:r>
              <a:rPr lang="en-US" dirty="0" err="1"/>
              <a:t>img</a:t>
            </a:r>
            <a:r>
              <a:rPr lang="en-US" dirty="0"/>
              <a:t>-</a:t>
            </a:r>
            <a:r>
              <a:rPr lang="en-US" b="1" dirty="0"/>
              <a:t>Mountains</a:t>
            </a:r>
          </a:p>
          <a:p>
            <a:r>
              <a:rPr lang="en-US" dirty="0"/>
              <a:t>Background </a:t>
            </a:r>
            <a:r>
              <a:rPr lang="en-US" dirty="0" err="1"/>
              <a:t>img</a:t>
            </a:r>
            <a:r>
              <a:rPr lang="en-US" dirty="0"/>
              <a:t>-</a:t>
            </a:r>
            <a:r>
              <a:rPr lang="en-US" b="1" dirty="0"/>
              <a:t>Desert</a:t>
            </a:r>
          </a:p>
          <a:p>
            <a:r>
              <a:rPr lang="en-US" dirty="0"/>
              <a:t>Foliage-</a:t>
            </a:r>
            <a:r>
              <a:rPr lang="en-US" b="1" dirty="0"/>
              <a:t>Mountain </a:t>
            </a:r>
            <a:r>
              <a:rPr lang="en-US" dirty="0"/>
              <a:t>x2</a:t>
            </a:r>
          </a:p>
          <a:p>
            <a:r>
              <a:rPr lang="en-US" dirty="0"/>
              <a:t>Foliage-</a:t>
            </a:r>
            <a:r>
              <a:rPr lang="en-US" b="1" dirty="0"/>
              <a:t>Desert </a:t>
            </a:r>
            <a:r>
              <a:rPr lang="en-US" dirty="0"/>
              <a:t>x2</a:t>
            </a:r>
          </a:p>
          <a:p>
            <a:r>
              <a:rPr lang="en-US" dirty="0"/>
              <a:t>Rock-</a:t>
            </a:r>
            <a:r>
              <a:rPr lang="en-US" b="1" dirty="0"/>
              <a:t>Mountain </a:t>
            </a:r>
            <a:r>
              <a:rPr lang="en-US" dirty="0"/>
              <a:t>x2</a:t>
            </a:r>
          </a:p>
          <a:p>
            <a:r>
              <a:rPr lang="en-US" dirty="0"/>
              <a:t>Rock-</a:t>
            </a:r>
            <a:r>
              <a:rPr lang="en-US" b="1" dirty="0"/>
              <a:t>Desert </a:t>
            </a:r>
            <a:r>
              <a:rPr lang="en-US" dirty="0"/>
              <a:t>x2</a:t>
            </a:r>
          </a:p>
          <a:p>
            <a:endParaRPr lang="en-US"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Ground plane-</a:t>
            </a:r>
            <a:r>
              <a:rPr lang="en-US" b="1" dirty="0"/>
              <a:t>Mountain</a:t>
            </a:r>
          </a:p>
          <a:p>
            <a:r>
              <a:rPr lang="en-US" dirty="0"/>
              <a:t>Ground plane-</a:t>
            </a:r>
            <a:r>
              <a:rPr lang="en-US" b="1" dirty="0"/>
              <a:t>Desert</a:t>
            </a:r>
            <a:r>
              <a:rPr lang="en-US" dirty="0"/>
              <a:t> </a:t>
            </a:r>
          </a:p>
          <a:p>
            <a:r>
              <a:rPr lang="en-US" dirty="0"/>
              <a:t>Mountain-</a:t>
            </a:r>
            <a:r>
              <a:rPr lang="en-US" b="1" dirty="0"/>
              <a:t>Mountain</a:t>
            </a:r>
            <a:endParaRPr lang="en-US" dirty="0"/>
          </a:p>
          <a:p>
            <a:r>
              <a:rPr lang="en-US" dirty="0"/>
              <a:t>Hill-</a:t>
            </a:r>
            <a:r>
              <a:rPr lang="en-US" b="1" dirty="0"/>
              <a:t>Desert</a:t>
            </a:r>
            <a:r>
              <a:rPr lang="en-US" dirty="0"/>
              <a:t> </a:t>
            </a:r>
          </a:p>
          <a:p>
            <a:r>
              <a:rPr lang="en-US" dirty="0"/>
              <a:t>Tree-</a:t>
            </a:r>
            <a:r>
              <a:rPr lang="en-US" b="1" dirty="0"/>
              <a:t>Mountainx2</a:t>
            </a:r>
          </a:p>
          <a:p>
            <a:r>
              <a:rPr lang="en-US" dirty="0"/>
              <a:t>Tree-</a:t>
            </a:r>
            <a:r>
              <a:rPr lang="en-US" b="1" dirty="0"/>
              <a:t>Desert</a:t>
            </a:r>
            <a:endParaRPr lang="en-US" dirty="0"/>
          </a:p>
        </p:txBody>
      </p:sp>
    </p:spTree>
    <p:extLst>
      <p:ext uri="{BB962C8B-B14F-4D97-AF65-F5344CB8AC3E}">
        <p14:creationId xmlns:p14="http://schemas.microsoft.com/office/powerpoint/2010/main" val="3774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Bricks-</a:t>
            </a:r>
            <a:r>
              <a:rPr lang="en-US" b="1" dirty="0"/>
              <a:t>Mountains</a:t>
            </a:r>
            <a:endParaRPr lang="en-US" dirty="0"/>
          </a:p>
          <a:p>
            <a:r>
              <a:rPr lang="en-US" dirty="0"/>
              <a:t>Bricks-</a:t>
            </a:r>
            <a:r>
              <a:rPr lang="en-US" b="1" dirty="0"/>
              <a:t>Desert</a:t>
            </a:r>
          </a:p>
          <a:p>
            <a:r>
              <a:rPr lang="en-US" dirty="0"/>
              <a:t>Wooden plank x2</a:t>
            </a:r>
          </a:p>
          <a:p>
            <a:pPr marL="0" indent="0">
              <a:buNone/>
            </a:pPr>
            <a:r>
              <a:rPr lang="en-US" dirty="0"/>
              <a:t>---------------------------------------</a:t>
            </a:r>
          </a:p>
          <a:p>
            <a:r>
              <a:rPr lang="en-US" dirty="0"/>
              <a:t>Macino</a:t>
            </a:r>
          </a:p>
          <a:p>
            <a:r>
              <a:rPr lang="en-US" dirty="0"/>
              <a:t>Beanbo</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Milk</a:t>
            </a:r>
          </a:p>
          <a:p>
            <a:r>
              <a:rPr lang="en-US" dirty="0" err="1"/>
              <a:t>CoffeeBean</a:t>
            </a:r>
            <a:endParaRPr lang="en-US" dirty="0"/>
          </a:p>
          <a:p>
            <a:r>
              <a:rPr lang="en-US" dirty="0"/>
              <a:t>Sugar</a:t>
            </a:r>
          </a:p>
          <a:p>
            <a:r>
              <a:rPr lang="en-US" dirty="0"/>
              <a:t>Net</a:t>
            </a:r>
          </a:p>
          <a:p>
            <a:r>
              <a:rPr lang="en-US" dirty="0"/>
              <a:t>Ice</a:t>
            </a:r>
          </a:p>
          <a:p>
            <a:r>
              <a:rPr lang="en-US" dirty="0"/>
              <a:t>Tea</a:t>
            </a:r>
          </a:p>
        </p:txBody>
      </p:sp>
    </p:spTree>
    <p:extLst>
      <p:ext uri="{BB962C8B-B14F-4D97-AF65-F5344CB8AC3E}">
        <p14:creationId xmlns:p14="http://schemas.microsoft.com/office/powerpoint/2010/main" val="19616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err="1"/>
              <a:t>BaristaKnife</a:t>
            </a:r>
            <a:endParaRPr lang="en-US" dirty="0"/>
          </a:p>
          <a:p>
            <a:pPr marL="0" indent="0">
              <a:buNone/>
            </a:pPr>
            <a:r>
              <a:rPr lang="en-US" dirty="0"/>
              <a: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aaaaa</a:t>
            </a:r>
            <a:endParaRPr lang="en-US" dirty="0"/>
          </a:p>
        </p:txBody>
      </p:sp>
    </p:spTree>
    <p:extLst>
      <p:ext uri="{BB962C8B-B14F-4D97-AF65-F5344CB8AC3E}">
        <p14:creationId xmlns:p14="http://schemas.microsoft.com/office/powerpoint/2010/main" val="21827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1" y="4620126"/>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28235502"/>
              </p:ext>
            </p:extLst>
          </p:nvPr>
        </p:nvGraphicFramePr>
        <p:xfrm>
          <a:off x="777238" y="765110"/>
          <a:ext cx="10634472" cy="407145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Background 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Image plane of mountains / sky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Background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Image plane of mountain / sky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3000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3000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type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494620028"/>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Rock</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Rock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ground plane to cover most of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ground plane to cover most of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1245875061"/>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Mountain</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mountain used to change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The transition point from mountain to desert</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Hill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 hill that will have stairs to transition to the mountains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transition point to the mountains from the desert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tree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91987300"/>
              </p:ext>
            </p:extLst>
          </p:nvPr>
        </p:nvGraphicFramePr>
        <p:xfrm>
          <a:off x="777238" y="765110"/>
          <a:ext cx="10634472" cy="3561485"/>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Bricks/ruins</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Small ruins/ bricks to add interest to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Bricks/ruins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Small ruins/ bricks to add interest to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Wooden planks</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Wooden planks that can be used with the ruins or to build other structures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Build two types to allow for greater variation.</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921653834"/>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err="1">
                          <a:solidFill>
                            <a:schemeClr val="tx1">
                              <a:lumMod val="85000"/>
                              <a:lumOff val="15000"/>
                            </a:schemeClr>
                          </a:solidFill>
                        </a:rPr>
                        <a:t>Machino</a:t>
                      </a:r>
                      <a:endParaRPr lang="en-US" sz="1400" dirty="0">
                        <a:solidFill>
                          <a:schemeClr val="tx1">
                            <a:lumMod val="85000"/>
                            <a:lumOff val="15000"/>
                          </a:schemeClr>
                        </a:solidFill>
                      </a:endParaRP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Villain that chases Beanbo throughout the game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Beanbo</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main character which the player will control</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Will have animations listed on the animation slide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Milk</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Coffee bean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main score reward the player collects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614914393"/>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Sugar</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buff that will help the player get better scores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Net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Ice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Tea</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159196342"/>
              </p:ext>
            </p:extLst>
          </p:nvPr>
        </p:nvGraphicFramePr>
        <p:xfrm>
          <a:off x="777238" y="765110"/>
          <a:ext cx="10634472" cy="153280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Barista knife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collectable that will help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5792302"/>
            <a:ext cx="9601196" cy="268821"/>
          </a:xfrm>
        </p:spPr>
        <p:txBody>
          <a:bodyPr>
            <a:normAutofit fontScale="90000"/>
          </a:bodyPr>
          <a:lstStyle/>
          <a:p>
            <a:r>
              <a:rPr lang="en-US" dirty="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659058187"/>
              </p:ext>
            </p:extLst>
          </p:nvPr>
        </p:nvGraphicFramePr>
        <p:xfrm>
          <a:off x="777238" y="765112"/>
          <a:ext cx="10634476" cy="4946938"/>
        </p:xfrm>
        <a:graphic>
          <a:graphicData uri="http://schemas.openxmlformats.org/drawingml/2006/table">
            <a:tbl>
              <a:tblPr firstRow="1" bandRow="1">
                <a:noFill/>
                <a:tableStyleId>{5C22544A-7EE6-4342-B048-85BDC9FD1C3A}</a:tableStyleId>
              </a:tblPr>
              <a:tblGrid>
                <a:gridCol w="2658619">
                  <a:extLst>
                    <a:ext uri="{9D8B030D-6E8A-4147-A177-3AD203B41FA5}">
                      <a16:colId xmlns:a16="http://schemas.microsoft.com/office/drawing/2014/main" val="85115991"/>
                    </a:ext>
                  </a:extLst>
                </a:gridCol>
                <a:gridCol w="2658619">
                  <a:extLst>
                    <a:ext uri="{9D8B030D-6E8A-4147-A177-3AD203B41FA5}">
                      <a16:colId xmlns:a16="http://schemas.microsoft.com/office/drawing/2014/main" val="2635128350"/>
                    </a:ext>
                  </a:extLst>
                </a:gridCol>
                <a:gridCol w="2658619">
                  <a:extLst>
                    <a:ext uri="{9D8B030D-6E8A-4147-A177-3AD203B41FA5}">
                      <a16:colId xmlns:a16="http://schemas.microsoft.com/office/drawing/2014/main" val="546563761"/>
                    </a:ext>
                  </a:extLst>
                </a:gridCol>
                <a:gridCol w="2658619">
                  <a:extLst>
                    <a:ext uri="{9D8B030D-6E8A-4147-A177-3AD203B41FA5}">
                      <a16:colId xmlns:a16="http://schemas.microsoft.com/office/drawing/2014/main" val="887797627"/>
                    </a:ext>
                  </a:extLst>
                </a:gridCol>
              </a:tblGrid>
              <a:tr h="571195">
                <a:tc>
                  <a:txBody>
                    <a:bodyPr/>
                    <a:lstStyle/>
                    <a:p>
                      <a:r>
                        <a:rPr lang="en-US" sz="1600" b="1" dirty="0">
                          <a:solidFill>
                            <a:srgbClr val="FFFFFF"/>
                          </a:solidFill>
                        </a:rPr>
                        <a:t>Animation </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Animation length</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 &amp; Rig</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80902">
                <a:tc>
                  <a:txBody>
                    <a:bodyPr/>
                    <a:lstStyle/>
                    <a:p>
                      <a:r>
                        <a:rPr lang="en-US" sz="1400" dirty="0">
                          <a:solidFill>
                            <a:schemeClr val="tx1">
                              <a:lumMod val="85000"/>
                              <a:lumOff val="15000"/>
                            </a:schemeClr>
                          </a:solidFill>
                        </a:rPr>
                        <a:t>Beanbo - Run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24-48 Frames  Looping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A run cycle of the main character.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staying in place looks like they are moving with dynamic background.</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80902">
                <a:tc>
                  <a:txBody>
                    <a:bodyPr/>
                    <a:lstStyle/>
                    <a:p>
                      <a:r>
                        <a:rPr lang="en-US" sz="1400" dirty="0">
                          <a:solidFill>
                            <a:schemeClr val="tx1">
                              <a:lumMod val="85000"/>
                              <a:lumOff val="15000"/>
                            </a:schemeClr>
                          </a:solidFill>
                        </a:rPr>
                        <a:t>Beanbo - Collision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18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main character hitting and obstacle and falling down.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Yes- Does not interact with the object hits and falls slightly before to save time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80902">
                <a:tc>
                  <a:txBody>
                    <a:bodyPr/>
                    <a:lstStyle/>
                    <a:p>
                      <a:r>
                        <a:rPr lang="en-US" sz="1400" dirty="0">
                          <a:solidFill>
                            <a:schemeClr val="tx1">
                              <a:lumMod val="85000"/>
                              <a:lumOff val="15000"/>
                            </a:schemeClr>
                          </a:solidFill>
                        </a:rPr>
                        <a:t>Beanbo - Idle Loop</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The character doing a little idle animation to make the screen more interesting</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 Made for the main screen and to create appeal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5111">
                <a:tc>
                  <a:txBody>
                    <a:bodyPr/>
                    <a:lstStyle/>
                    <a:p>
                      <a:r>
                        <a:rPr lang="en-US" sz="1400" dirty="0">
                          <a:solidFill>
                            <a:schemeClr val="tx1">
                              <a:lumMod val="85000"/>
                              <a:lumOff val="15000"/>
                            </a:schemeClr>
                          </a:solidFill>
                        </a:rPr>
                        <a:t>Macino - Run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24-48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grinder running to catch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Yes – Functions the same as the player run cycle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880902">
                <a:tc>
                  <a:txBody>
                    <a:bodyPr/>
                    <a:lstStyle/>
                    <a:p>
                      <a:r>
                        <a:rPr lang="en-US" sz="1400" dirty="0">
                          <a:solidFill>
                            <a:schemeClr val="tx1">
                              <a:lumMod val="85000"/>
                              <a:lumOff val="15000"/>
                            </a:schemeClr>
                          </a:solidFill>
                        </a:rPr>
                        <a:t>Macino - Catch</a:t>
                      </a:r>
                    </a:p>
                  </a:txBody>
                  <a:tcPr marL="222981" marR="133789" marT="133789" marB="133789">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24-72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grinder grabbing the character and eating them</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Yes – A few seconds depends on the technical abilities and time of the animator</a:t>
                      </a:r>
                    </a:p>
                  </a:txBody>
                  <a:tcPr marL="222981" marR="133789" marT="133789" marB="133789">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A6D3-374D-4BA5-A24D-E2D817705904}"/>
              </a:ext>
            </a:extLst>
          </p:cNvPr>
          <p:cNvSpPr>
            <a:spLocks noGrp="1"/>
          </p:cNvSpPr>
          <p:nvPr>
            <p:ph type="title"/>
          </p:nvPr>
        </p:nvSpPr>
        <p:spPr/>
        <p:txBody>
          <a:bodyPr/>
          <a:lstStyle/>
          <a:p>
            <a:r>
              <a:rPr lang="en-US" dirty="0"/>
              <a:t>Moodboards </a:t>
            </a:r>
          </a:p>
        </p:txBody>
      </p:sp>
      <p:sp>
        <p:nvSpPr>
          <p:cNvPr id="3" name="Content Placeholder 2">
            <a:extLst>
              <a:ext uri="{FF2B5EF4-FFF2-40B4-BE49-F238E27FC236}">
                <a16:creationId xmlns:a16="http://schemas.microsoft.com/office/drawing/2014/main" id="{79DD81E9-9F74-41A6-9A41-D294100CD20F}"/>
              </a:ext>
            </a:extLst>
          </p:cNvPr>
          <p:cNvSpPr>
            <a:spLocks noGrp="1"/>
          </p:cNvSpPr>
          <p:nvPr>
            <p:ph idx="1"/>
          </p:nvPr>
        </p:nvSpPr>
        <p:spPr/>
        <p:txBody>
          <a:bodyPr/>
          <a:lstStyle/>
          <a:p>
            <a:r>
              <a:rPr lang="en-US" dirty="0"/>
              <a:t>Moodboards reflect the overall focus and direction of the asset or section of assets in the game. Each moodboard has documentation to help clarify what details in the board are being used and what would contribute to the final product of the game. </a:t>
            </a:r>
          </a:p>
        </p:txBody>
      </p:sp>
    </p:spTree>
    <p:extLst>
      <p:ext uri="{BB962C8B-B14F-4D97-AF65-F5344CB8AC3E}">
        <p14:creationId xmlns:p14="http://schemas.microsoft.com/office/powerpoint/2010/main" val="3528933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3"/>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6">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3"/>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3"/>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3"/>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4"/>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695</TotalTime>
  <Words>2264</Words>
  <Application>Microsoft Office PowerPoint</Application>
  <PresentationFormat>Widescreen</PresentationFormat>
  <Paragraphs>440</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Coffee Mania Art-Bible</vt:lpstr>
      <vt:lpstr>Project overview</vt:lpstr>
      <vt:lpstr>Team members and roles</vt:lpstr>
      <vt:lpstr>Moodboards </vt:lpstr>
      <vt:lpstr>Aiden - Desert</vt:lpstr>
      <vt:lpstr>Aiden - Mountains</vt:lpstr>
      <vt:lpstr>Domenic</vt:lpstr>
      <vt:lpstr>Domenic</vt:lpstr>
      <vt:lpstr>Tarek - Pathing</vt:lpstr>
      <vt:lpstr>Art style Stylized PBR</vt:lpstr>
      <vt:lpstr>What defines our style?</vt:lpstr>
      <vt:lpstr>Examples of each section</vt:lpstr>
      <vt:lpstr>Examples of each section</vt:lpstr>
      <vt:lpstr>Examples of each section</vt:lpstr>
      <vt:lpstr>A justification of the art style</vt:lpstr>
      <vt:lpstr>Concept art</vt:lpstr>
      <vt:lpstr>Aiden - Mountain</vt:lpstr>
      <vt:lpstr>Aiden – Mountain Expanded</vt:lpstr>
      <vt:lpstr>Aiden - Desert</vt:lpstr>
      <vt:lpstr>Aiden – Desert Expanded</vt:lpstr>
      <vt:lpstr>Domenic</vt:lpstr>
      <vt:lpstr>Domenic</vt:lpstr>
      <vt:lpstr>Tarek - Pathing</vt:lpstr>
      <vt:lpstr>Color palletes </vt:lpstr>
      <vt:lpstr>Mountains</vt:lpstr>
      <vt:lpstr>Desert</vt:lpstr>
      <vt:lpstr>Character</vt:lpstr>
      <vt:lpstr>Asset list</vt:lpstr>
      <vt:lpstr>Asset list</vt:lpstr>
      <vt:lpstr>Asset list</vt:lpstr>
      <vt:lpstr>Asset list Expanded-Aiden</vt:lpstr>
      <vt:lpstr>Asset list Expanded-Aiden</vt:lpstr>
      <vt:lpstr>Asset list Expanded-Aiden</vt:lpstr>
      <vt:lpstr>Asset list Expanded-Aiden</vt:lpstr>
      <vt:lpstr>Asset list Expanded -Domenic</vt:lpstr>
      <vt:lpstr>Asset list Expanded -Domenic</vt:lpstr>
      <vt:lpstr>Asset list Expanded -Domenic</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 Thiele</dc:creator>
  <cp:lastModifiedBy>Aiden</cp:lastModifiedBy>
  <cp:revision>19</cp:revision>
  <dcterms:created xsi:type="dcterms:W3CDTF">2019-10-15T00:16:45Z</dcterms:created>
  <dcterms:modified xsi:type="dcterms:W3CDTF">2019-10-17T06:15:45Z</dcterms:modified>
</cp:coreProperties>
</file>